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handoutMasterIdLst>
    <p:handoutMasterId r:id="rId25"/>
  </p:handoutMasterIdLst>
  <p:sldIdLst>
    <p:sldId id="256" r:id="rId2"/>
    <p:sldId id="259" r:id="rId3"/>
    <p:sldId id="258" r:id="rId4"/>
    <p:sldId id="260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4" r:id="rId13"/>
    <p:sldId id="272" r:id="rId14"/>
    <p:sldId id="261" r:id="rId15"/>
    <p:sldId id="262" r:id="rId16"/>
    <p:sldId id="263" r:id="rId17"/>
    <p:sldId id="264" r:id="rId18"/>
    <p:sldId id="276" r:id="rId19"/>
    <p:sldId id="278" r:id="rId20"/>
    <p:sldId id="282" r:id="rId21"/>
    <p:sldId id="279" r:id="rId22"/>
    <p:sldId id="280" r:id="rId23"/>
    <p:sldId id="281" r:id="rId24"/>
  </p:sldIdLst>
  <p:sldSz cx="9144000" cy="6858000" type="screen4x3"/>
  <p:notesSz cx="69850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95553-860A-4E94-94F3-445E7D61E88D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050" y="88058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E12A1-9A8C-4E0E-8479-04F9E0A0D8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F7A9B90-0D6E-479B-BFA4-BA040B15D8C0}" type="datetimeFigureOut">
              <a:rPr lang="en-US" smtClean="0"/>
              <a:pPr/>
              <a:t>2/18/2012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424D88C-6295-483F-ABC8-BFD0F69EB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de99c5SBwjjEndnn1WoQDoB-WSUX_HDEDbJcvK6__24/edi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146256" cy="1814512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Teauna N. Harper’s Portfolio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062912" cy="25146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“Safeguarding the rights of others is the most noble and beautiful end of a human being.”</a:t>
            </a:r>
          </a:p>
          <a:p>
            <a:r>
              <a:rPr lang="en-US" sz="3600" b="1" dirty="0" smtClean="0"/>
              <a:t>-</a:t>
            </a:r>
            <a:r>
              <a:rPr lang="en-US" sz="3600" b="1" dirty="0" err="1" smtClean="0"/>
              <a:t>Khalil</a:t>
            </a:r>
            <a:r>
              <a:rPr lang="en-US" sz="3600" b="1" dirty="0" smtClean="0"/>
              <a:t> Gibran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Rebuttal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People can release vital medical information without releasing their entire medical history.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right to refuse medical 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36559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This law also includes the right to receive emergency medical care</a:t>
            </a:r>
          </a:p>
          <a:p>
            <a:pPr lvl="1"/>
            <a:r>
              <a:rPr lang="en-US" sz="4000" dirty="0" smtClean="0"/>
              <a:t>Emergency Medical Treatment and Active Labor Act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Any patient who refuses treatment is not mentally competent and should, therefore, no longer have the right to refuse treatment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Rebuttal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All treatments are not safe and some can do more harm than good</a:t>
            </a:r>
          </a:p>
          <a:p>
            <a:r>
              <a:rPr lang="en-US" sz="3600" dirty="0" smtClean="0"/>
              <a:t>Cancer drug: </a:t>
            </a:r>
            <a:r>
              <a:rPr lang="en-US" sz="3600" dirty="0" err="1" smtClean="0"/>
              <a:t>Avastin</a:t>
            </a:r>
            <a:endParaRPr lang="en-US" sz="3600" dirty="0" smtClean="0"/>
          </a:p>
          <a:p>
            <a:pPr lvl="1"/>
            <a:r>
              <a:rPr lang="en-US" sz="3600" dirty="0" smtClean="0"/>
              <a:t>Side effects include perforations to the intestines, hearts, lungs, and nasal passages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Picture Gallery</a:t>
            </a:r>
            <a:endParaRPr lang="en-US" dirty="0"/>
          </a:p>
        </p:txBody>
      </p:sp>
      <p:pic>
        <p:nvPicPr>
          <p:cNvPr id="4" name="Content Placeholder 3" descr="cathy wiltshi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295400"/>
            <a:ext cx="7620000" cy="4572000"/>
          </a:xfrm>
        </p:spPr>
      </p:pic>
      <p:sp>
        <p:nvSpPr>
          <p:cNvPr id="5" name="TextBox 4"/>
          <p:cNvSpPr txBox="1"/>
          <p:nvPr/>
        </p:nvSpPr>
        <p:spPr>
          <a:xfrm>
            <a:off x="914400" y="58674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Dr. Cathy Wiltshire at Post Office Lake Dental performing her everyday duties as an orthodontist.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y x ra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304800"/>
            <a:ext cx="8458200" cy="5181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5000" y="57912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Dental supplies  with  my x-ray and file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x ra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457200"/>
            <a:ext cx="8001000" cy="5486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61722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X-ray machine used to take my x-rays.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71800" y="59436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Dr. Maya Angelou (ABRCMS 2010)</a:t>
            </a:r>
            <a:endParaRPr lang="en-US" dirty="0"/>
          </a:p>
        </p:txBody>
      </p:sp>
      <p:pic>
        <p:nvPicPr>
          <p:cNvPr id="8194" name="Picture 2" descr="http://thumbp15-ne1.thumb.mail.yahoo.com/tn?sid=25895698159513861&amp;mid=ABu3iGIAAVodTz%2BcZAG8yxWpIQY&amp;midoffset=1_299484&amp;partid=2&amp;f=1143&amp;fid=Inbox&amp;httperr=1&amp;h=600&amp;w=6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8382000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sz="4400" dirty="0" smtClean="0"/>
              <a:t>If we do not safeguard the rights of others, we are doing a great injustice to ourselves.</a:t>
            </a:r>
          </a:p>
          <a:p>
            <a:r>
              <a:rPr lang="en-US" sz="4400" dirty="0" smtClean="0"/>
              <a:t>First they came… (Martin </a:t>
            </a:r>
            <a:r>
              <a:rPr lang="en-US" sz="4400" dirty="0" err="1" smtClean="0"/>
              <a:t>Niemoller</a:t>
            </a:r>
            <a:r>
              <a:rPr lang="en-US" sz="4400" dirty="0" smtClean="0"/>
              <a:t>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Resume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https://docs.google.com/document/d/1de99c5SBwjjEndnn1WoQDoB-WSUX_HDEDbJcvK6__24/edit</a:t>
            </a:r>
            <a:endParaRPr lang="en-US" dirty="0" smtClean="0"/>
          </a:p>
          <a:p>
            <a:endParaRPr lang="en-US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Paper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/>
              <a:t>Career Choice: </a:t>
            </a:r>
            <a:r>
              <a:rPr lang="en-US" sz="3600" dirty="0" smtClean="0"/>
              <a:t>Dentist</a:t>
            </a:r>
            <a:endParaRPr lang="en-US" sz="3600" dirty="0" smtClean="0"/>
          </a:p>
          <a:p>
            <a:pPr>
              <a:lnSpc>
                <a:spcPct val="150000"/>
              </a:lnSpc>
            </a:pPr>
            <a:r>
              <a:rPr lang="en-US" sz="3600" dirty="0" smtClean="0"/>
              <a:t>Patients’ Rights</a:t>
            </a:r>
          </a:p>
          <a:p>
            <a:pPr lvl="1"/>
            <a:r>
              <a:rPr lang="en-US" sz="3600" dirty="0" smtClean="0"/>
              <a:t>All mentally competent patients should be able to exercise their rights as a patient no matter what the circumstances may be.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Honor Society Pin</a:t>
            </a:r>
          </a:p>
          <a:p>
            <a:r>
              <a:rPr lang="en-US" dirty="0" smtClean="0"/>
              <a:t>Superior Rating Band Medal</a:t>
            </a:r>
          </a:p>
          <a:p>
            <a:r>
              <a:rPr lang="en-US" dirty="0" smtClean="0"/>
              <a:t>Principal’s Honor Roll Certificate</a:t>
            </a:r>
          </a:p>
          <a:p>
            <a:r>
              <a:rPr lang="en-US" dirty="0" smtClean="0"/>
              <a:t>ABRCMS bag</a:t>
            </a:r>
          </a:p>
          <a:p>
            <a:r>
              <a:rPr lang="en-US" dirty="0" smtClean="0"/>
              <a:t>UMBC Acceptance Letter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99306"/>
          </a:xfrm>
        </p:spPr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en-US" sz="1800" dirty="0" err="1" smtClean="0"/>
              <a:t>Bisceglia</a:t>
            </a:r>
            <a:r>
              <a:rPr lang="en-US" sz="1800" dirty="0" smtClean="0"/>
              <a:t>, Brandon T. "Dissecting state chiropractic association's 	arguments against 	informed consent." </a:t>
            </a:r>
            <a:r>
              <a:rPr lang="en-US" sz="1800" i="1" dirty="0" smtClean="0"/>
              <a:t>Examiner</a:t>
            </a:r>
            <a:r>
              <a:rPr lang="en-US" sz="1800" dirty="0" smtClean="0"/>
              <a:t>. </a:t>
            </a:r>
            <a:r>
              <a:rPr lang="en-US" sz="1800" dirty="0" err="1" smtClean="0"/>
              <a:t>N.p</a:t>
            </a:r>
            <a:r>
              <a:rPr lang="en-US" sz="1800" dirty="0" smtClean="0"/>
              <a:t>., 21 	Jan. 2010. Web. 8 Oct. 2011. 	</a:t>
            </a:r>
          </a:p>
          <a:p>
            <a:pPr hangingPunct="0">
              <a:buNone/>
            </a:pPr>
            <a:r>
              <a:rPr lang="en-US" sz="1800" dirty="0" smtClean="0"/>
              <a:t>		&lt;http://www.examiner.com/skepticism-in-hartford/dissecting-	state-chiropractic-association-s-arguments-against-informed-	consent&gt;.</a:t>
            </a:r>
          </a:p>
          <a:p>
            <a:pPr hangingPunct="0"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Jain, </a:t>
            </a:r>
            <a:r>
              <a:rPr lang="en-US" sz="1800" dirty="0" err="1" smtClean="0"/>
              <a:t>Manoj</a:t>
            </a:r>
            <a:r>
              <a:rPr lang="en-US" sz="1800" dirty="0" smtClean="0"/>
              <a:t>. "Intensive care units grow more friendly to patients’ families 	at some hospitals." </a:t>
            </a:r>
            <a:r>
              <a:rPr lang="en-US" sz="1800" i="1" dirty="0" smtClean="0"/>
              <a:t>The Washington Post</a:t>
            </a:r>
            <a:r>
              <a:rPr lang="en-US" sz="1800" dirty="0" smtClean="0"/>
              <a:t> [Washington, D.C.] 29 	Aug. 2011: Print.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Katie. "The True Stories Behind 8 Famous Courtroom Movies." Blog. </a:t>
            </a:r>
            <a:r>
              <a:rPr lang="en-US" sz="1800" i="1" dirty="0" smtClean="0"/>
              <a:t>Off 	the Record</a:t>
            </a:r>
            <a:r>
              <a:rPr lang="en-US" sz="1800" dirty="0" smtClean="0"/>
              <a:t>. </a:t>
            </a:r>
            <a:r>
              <a:rPr lang="en-US" sz="1800" i="1" dirty="0" err="1" smtClean="0"/>
              <a:t>Crschools</a:t>
            </a:r>
            <a:r>
              <a:rPr lang="en-US" sz="1800" dirty="0" smtClean="0"/>
              <a:t>. </a:t>
            </a:r>
            <a:r>
              <a:rPr lang="en-US" sz="1800" dirty="0" err="1" smtClean="0"/>
              <a:t>N.p</a:t>
            </a:r>
            <a:r>
              <a:rPr lang="en-US" sz="1800" dirty="0" smtClean="0"/>
              <a:t>., </a:t>
            </a:r>
            <a:r>
              <a:rPr lang="en-US" sz="1800" dirty="0" err="1" smtClean="0"/>
              <a:t>n.d</a:t>
            </a:r>
            <a:r>
              <a:rPr lang="en-US" sz="1800" dirty="0" smtClean="0"/>
              <a:t>. Web. 9 Oct. 2011. 	&lt;http://www.crschools.net/blog/the-true-stories-behind-8-	famous-courtroom-movies&gt;</a:t>
            </a:r>
          </a:p>
          <a:p>
            <a:pPr>
              <a:buNone/>
            </a:pPr>
            <a:r>
              <a:rPr lang="en-US" sz="1800" dirty="0" smtClean="0"/>
              <a:t>Makin, Kirk. "Self-Harming Nfld. Teen Loses Right to Refuse Treatment." 	</a:t>
            </a:r>
            <a:r>
              <a:rPr lang="en-US" sz="1800" i="1" dirty="0" smtClean="0"/>
              <a:t>Globe and Mail (Toronto, Canada)</a:t>
            </a:r>
            <a:r>
              <a:rPr lang="en-US" sz="1800" dirty="0" smtClean="0"/>
              <a:t>. 22 Feb 2010: A.3. </a:t>
            </a:r>
            <a:r>
              <a:rPr lang="en-US" sz="1800" i="1" dirty="0" smtClean="0"/>
              <a:t>SIRS 	Researcher.</a:t>
            </a:r>
            <a:r>
              <a:rPr lang="en-US" sz="1800" dirty="0" smtClean="0"/>
              <a:t> Web. 29 Sep 2011.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26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Paine, Hanne. "Survey Says: Cancer Drug May Do More Harm Than 	Good." </a:t>
            </a:r>
            <a:r>
              <a:rPr lang="en-US" sz="1800" i="1" dirty="0" smtClean="0"/>
              <a:t>The 	Statesman</a:t>
            </a:r>
            <a:r>
              <a:rPr lang="en-US" sz="1800" dirty="0" smtClean="0"/>
              <a:t> [Stony Brook, NY] 26 Apr. 2011: n. 	</a:t>
            </a:r>
            <a:r>
              <a:rPr lang="en-US" sz="1800" dirty="0" err="1" smtClean="0"/>
              <a:t>pag</a:t>
            </a:r>
            <a:r>
              <a:rPr lang="en-US" sz="1800" dirty="0" smtClean="0"/>
              <a:t>. Web. 8 Oct. 2011. 	&lt;http://www.sbstatesman.com/survey-	says-cancer-drug-may-do-more-harm-han-good786</a:t>
            </a:r>
          </a:p>
          <a:p>
            <a:pPr>
              <a:buNone/>
            </a:pPr>
            <a:endParaRPr lang="en-US" sz="1800" dirty="0" smtClean="0"/>
          </a:p>
          <a:p>
            <a:pPr hangingPunct="0">
              <a:buNone/>
            </a:pPr>
            <a:r>
              <a:rPr lang="en-US" sz="1800" dirty="0" smtClean="0"/>
              <a:t>"Patient Physician Relationship Topics." </a:t>
            </a:r>
            <a:r>
              <a:rPr lang="en-US" sz="1800" i="1" dirty="0" smtClean="0"/>
              <a:t>American Medical Association</a:t>
            </a:r>
            <a:r>
              <a:rPr lang="en-US" sz="1800" dirty="0" smtClean="0"/>
              <a:t>. 	</a:t>
            </a:r>
            <a:r>
              <a:rPr lang="en-US" sz="1800" dirty="0" err="1" smtClean="0"/>
              <a:t>N.p</a:t>
            </a:r>
            <a:r>
              <a:rPr lang="en-US" sz="1800" dirty="0" smtClean="0"/>
              <a:t>., 2011. Web. 8 Oct. 2011. 	&lt;http://www.amaassn.org/ama/pub/physicianresources/legal-	topics/patient-physician-relationship-topics/informed-	</a:t>
            </a:r>
            <a:r>
              <a:rPr lang="en-US" sz="1800" dirty="0" err="1" smtClean="0"/>
              <a:t>consent.page</a:t>
            </a:r>
            <a:r>
              <a:rPr lang="en-US" sz="1800" dirty="0" smtClean="0"/>
              <a:t>?&gt;.</a:t>
            </a:r>
          </a:p>
          <a:p>
            <a:pPr hangingPunct="0">
              <a:buNone/>
            </a:pPr>
            <a:endParaRPr lang="en-US" sz="1800" dirty="0" smtClean="0"/>
          </a:p>
          <a:p>
            <a:pPr hangingPunct="0">
              <a:buNone/>
            </a:pPr>
            <a:r>
              <a:rPr lang="en-US" sz="1800" dirty="0" smtClean="0"/>
              <a:t>"Patients' Rights." </a:t>
            </a:r>
            <a:r>
              <a:rPr lang="en-US" sz="1800" i="1" dirty="0" err="1" smtClean="0"/>
              <a:t>uslegal</a:t>
            </a:r>
            <a:r>
              <a:rPr lang="en-US" sz="1800" dirty="0" smtClean="0"/>
              <a:t>. </a:t>
            </a:r>
            <a:r>
              <a:rPr lang="en-US" sz="1800" dirty="0" err="1" smtClean="0"/>
              <a:t>N.p</a:t>
            </a:r>
            <a:r>
              <a:rPr lang="en-US" sz="1800" dirty="0" smtClean="0"/>
              <a:t>., </a:t>
            </a:r>
            <a:r>
              <a:rPr lang="en-US" sz="1800" dirty="0" err="1" smtClean="0"/>
              <a:t>n.d</a:t>
            </a:r>
            <a:r>
              <a:rPr lang="en-US" sz="1800" dirty="0" smtClean="0"/>
              <a:t>. Web. 8 Oct. 2011. 	&lt;http://healthcare.uslegal.com/patient-rights/&gt;.</a:t>
            </a:r>
          </a:p>
          <a:p>
            <a:pPr hangingPunct="0">
              <a:buNone/>
            </a:pPr>
            <a:r>
              <a:rPr lang="en-US" sz="1800" dirty="0" smtClean="0"/>
              <a:t> </a:t>
            </a:r>
          </a:p>
          <a:p>
            <a:pPr hangingPunct="0">
              <a:buNone/>
            </a:pPr>
            <a:r>
              <a:rPr lang="en-US" sz="1800" dirty="0" err="1" smtClean="0"/>
              <a:t>ProQuest</a:t>
            </a:r>
            <a:r>
              <a:rPr lang="en-US" sz="1800" dirty="0" smtClean="0"/>
              <a:t> Staff. "At Issue: Patients' Rights." </a:t>
            </a:r>
            <a:r>
              <a:rPr lang="en-US" sz="1800" i="1" dirty="0" err="1" smtClean="0"/>
              <a:t>ProQuest</a:t>
            </a:r>
            <a:r>
              <a:rPr lang="en-US" sz="1800" i="1" dirty="0" smtClean="0"/>
              <a:t> LLC</a:t>
            </a:r>
            <a:r>
              <a:rPr lang="en-US" sz="1800" dirty="0" smtClean="0"/>
              <a:t>. 2011: n.pag. 	</a:t>
            </a:r>
            <a:r>
              <a:rPr lang="en-US" sz="1800" i="1" dirty="0" smtClean="0"/>
              <a:t>SIRS Researcher.</a:t>
            </a:r>
            <a:r>
              <a:rPr lang="en-US" sz="1800" dirty="0" smtClean="0"/>
              <a:t> Web. 23 Sep 2011.</a:t>
            </a:r>
          </a:p>
          <a:p>
            <a:pPr hangingPunct="0">
              <a:buNone/>
            </a:pPr>
            <a:endParaRPr lang="en-US" sz="1800" dirty="0" smtClean="0"/>
          </a:p>
          <a:p>
            <a:pPr hangingPunct="0">
              <a:buNone/>
            </a:pPr>
            <a:r>
              <a:rPr lang="en-US" sz="1800" dirty="0" smtClean="0"/>
              <a:t>"Right to Privacy." </a:t>
            </a:r>
            <a:r>
              <a:rPr lang="en-US" sz="1800" i="1" dirty="0" err="1" smtClean="0"/>
              <a:t>UsLegal</a:t>
            </a:r>
            <a:r>
              <a:rPr lang="en-US" sz="1800" dirty="0" smtClean="0"/>
              <a:t>. </a:t>
            </a:r>
            <a:r>
              <a:rPr lang="en-US" sz="1800" dirty="0" err="1" smtClean="0"/>
              <a:t>N.p</a:t>
            </a:r>
            <a:r>
              <a:rPr lang="en-US" sz="1800" dirty="0" smtClean="0"/>
              <a:t>., </a:t>
            </a:r>
            <a:r>
              <a:rPr lang="en-US" sz="1800" dirty="0" err="1" smtClean="0"/>
              <a:t>n.d</a:t>
            </a:r>
            <a:r>
              <a:rPr lang="en-US" sz="1800" dirty="0" smtClean="0"/>
              <a:t>. Web. 9 Oct. 2011. 	&lt;http://healthcare.uslegal.com/patient-rights/right-to-	privacy/&gt;.</a:t>
            </a:r>
          </a:p>
          <a:p>
            <a:pPr hangingPunct="0">
              <a:buNone/>
            </a:pPr>
            <a:endParaRPr lang="en-US" sz="1800" dirty="0" smtClean="0"/>
          </a:p>
          <a:p>
            <a:pPr hangingPunct="0">
              <a:buNone/>
            </a:pPr>
            <a:endParaRPr lang="en-US" sz="1800" dirty="0" smtClean="0"/>
          </a:p>
          <a:p>
            <a:pPr hangingPunct="0"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26208"/>
          </a:xfrm>
        </p:spPr>
        <p:txBody>
          <a:bodyPr>
            <a:normAutofit/>
          </a:bodyPr>
          <a:lstStyle/>
          <a:p>
            <a:pPr hangingPunct="0">
              <a:buNone/>
            </a:pPr>
            <a:r>
              <a:rPr lang="en-US" sz="1800" dirty="0" smtClean="0"/>
              <a:t>"Right to Treatment." </a:t>
            </a:r>
            <a:r>
              <a:rPr lang="en-US" sz="1800" i="1" dirty="0" err="1" smtClean="0"/>
              <a:t>UsLegal</a:t>
            </a:r>
            <a:r>
              <a:rPr lang="en-US" sz="1800" dirty="0" smtClean="0"/>
              <a:t>. </a:t>
            </a:r>
            <a:r>
              <a:rPr lang="en-US" sz="1800" dirty="0" err="1" smtClean="0"/>
              <a:t>N.p</a:t>
            </a:r>
            <a:r>
              <a:rPr lang="en-US" sz="1800" dirty="0" smtClean="0"/>
              <a:t>., </a:t>
            </a:r>
            <a:r>
              <a:rPr lang="en-US" sz="1800" dirty="0" err="1" smtClean="0"/>
              <a:t>n.d</a:t>
            </a:r>
            <a:r>
              <a:rPr lang="en-US" sz="1800" dirty="0" smtClean="0"/>
              <a:t>. Web. 22 Oct. 2011.	&lt;http://healthcare.uslegal.com/patient-rights/the-right-to-	treatment/&gt;</a:t>
            </a:r>
          </a:p>
          <a:p>
            <a:pPr hangingPunct="0">
              <a:buNone/>
            </a:pPr>
            <a:r>
              <a:rPr lang="en-US" sz="1800" dirty="0" smtClean="0"/>
              <a:t> </a:t>
            </a:r>
          </a:p>
          <a:p>
            <a:pPr hangingPunct="0">
              <a:buNone/>
            </a:pPr>
            <a:r>
              <a:rPr lang="en-US" sz="1800" dirty="0" smtClean="0"/>
              <a:t>Sack, Kevin. "Patient Data Landed Online After a Series of Missteps." 	</a:t>
            </a:r>
            <a:r>
              <a:rPr lang="en-US" sz="1800" i="1" dirty="0" smtClean="0"/>
              <a:t>New York Times</a:t>
            </a:r>
            <a:r>
              <a:rPr lang="en-US" sz="1800" dirty="0" smtClean="0"/>
              <a:t> [New York, NY] 5 Oct. 2011: 1+. Print.</a:t>
            </a:r>
          </a:p>
          <a:p>
            <a:pPr hangingPunct="0">
              <a:buNone/>
            </a:pPr>
            <a:r>
              <a:rPr lang="en-US" sz="1800" dirty="0" smtClean="0"/>
              <a:t> </a:t>
            </a:r>
          </a:p>
          <a:p>
            <a:pPr hangingPunct="0">
              <a:buNone/>
            </a:pPr>
            <a:r>
              <a:rPr lang="en-US" sz="1800" dirty="0" smtClean="0"/>
              <a:t>Stein, Rob. "‘Brain stents’ for stroke patients do more harm than good, 	study shows." </a:t>
            </a:r>
            <a:r>
              <a:rPr lang="en-US" sz="1800" i="1" dirty="0" smtClean="0"/>
              <a:t>The Washington Post</a:t>
            </a:r>
            <a:r>
              <a:rPr lang="en-US" sz="1800" dirty="0" smtClean="0"/>
              <a:t> [Washington, D.C.] 7 Sept. 	2011: Print</a:t>
            </a:r>
          </a:p>
          <a:p>
            <a:pPr hangingPunct="0">
              <a:buNone/>
            </a:pPr>
            <a:endParaRPr lang="en-US" sz="1800" dirty="0" smtClean="0"/>
          </a:p>
          <a:p>
            <a:pPr hangingPunct="0">
              <a:buNone/>
            </a:pPr>
            <a:r>
              <a:rPr lang="en-US" sz="1800" dirty="0" smtClean="0"/>
              <a:t>Stevens, Justice. "Whalen v. Roe." </a:t>
            </a:r>
            <a:r>
              <a:rPr lang="en-US" sz="1800" i="1" dirty="0" smtClean="0"/>
              <a:t>Cornell University Law School</a:t>
            </a:r>
            <a:r>
              <a:rPr lang="en-US" sz="1800" dirty="0" smtClean="0"/>
              <a:t>. </a:t>
            </a:r>
            <a:r>
              <a:rPr lang="en-US" sz="1800" dirty="0" err="1" smtClean="0"/>
              <a:t>N.p</a:t>
            </a:r>
            <a:r>
              <a:rPr lang="en-US" sz="1800" dirty="0" smtClean="0"/>
              <a:t>., 	</a:t>
            </a:r>
            <a:r>
              <a:rPr lang="en-US" sz="1800" dirty="0" err="1" smtClean="0"/>
              <a:t>n.d</a:t>
            </a:r>
            <a:r>
              <a:rPr lang="en-US" sz="1800" dirty="0" smtClean="0"/>
              <a:t>. Web. 9 Oct.2011.	&lt;http://www.law.cornell.edu/supct/html/historics/USSC_CR	_0429_0	589_Z	O.html	&gt;.</a:t>
            </a:r>
          </a:p>
          <a:p>
            <a:pPr hangingPunct="0">
              <a:buNone/>
            </a:pPr>
            <a:r>
              <a:rPr lang="en-US" sz="1800" dirty="0" smtClean="0"/>
              <a:t>	</a:t>
            </a:r>
          </a:p>
          <a:p>
            <a:pPr hangingPunct="0">
              <a:buNone/>
            </a:pPr>
            <a:r>
              <a:rPr lang="en-US" sz="1800" dirty="0" smtClean="0"/>
              <a:t>Ward, Victoria. "Judge rejects family's right to die case." </a:t>
            </a:r>
            <a:r>
              <a:rPr lang="en-US" sz="1800" i="1" dirty="0" smtClean="0"/>
              <a:t>The Telegraph</a:t>
            </a:r>
            <a:r>
              <a:rPr lang="en-US" sz="1800" dirty="0" smtClean="0"/>
              <a:t> 	28 Sept. 2011: 1+. Print.</a:t>
            </a:r>
          </a:p>
          <a:p>
            <a:pPr hangingPunct="0">
              <a:buNone/>
            </a:pPr>
            <a:r>
              <a:rPr lang="en-US" sz="1800" dirty="0" smtClean="0"/>
              <a:t> </a:t>
            </a:r>
          </a:p>
          <a:p>
            <a:pPr hangingPunct="0">
              <a:buNone/>
            </a:pPr>
            <a:r>
              <a:rPr lang="en-US" sz="1800" dirty="0" smtClean="0"/>
              <a:t> </a:t>
            </a:r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Rights of a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The right to give or not give informed consent </a:t>
            </a:r>
          </a:p>
          <a:p>
            <a:r>
              <a:rPr lang="en-US" sz="4000" dirty="0" smtClean="0"/>
              <a:t>The right to keep medical records private</a:t>
            </a:r>
          </a:p>
          <a:p>
            <a:r>
              <a:rPr lang="en-US" sz="4000" dirty="0" smtClean="0"/>
              <a:t>The right to refuse treatment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The right to give or not give informed consent 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572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One must be informed by a physician of  exactly what it is they are consenting to.</a:t>
            </a:r>
          </a:p>
          <a:p>
            <a:r>
              <a:rPr lang="en-US" sz="4400" dirty="0" smtClean="0"/>
              <a:t>After being informed they have the right to say yes or 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It’s your body, you should be involved 100% in what happens to it</a:t>
            </a:r>
          </a:p>
          <a:p>
            <a:r>
              <a:rPr lang="en-US" sz="4400" dirty="0" smtClean="0"/>
              <a:t>A physician can not say “Just sign here</a:t>
            </a:r>
            <a:r>
              <a:rPr lang="en-US" sz="4400" smtClean="0"/>
              <a:t>!”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Counterarguments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In January of 2010, regulators in Hartford, Connecticut began to push for informed consent</a:t>
            </a:r>
            <a:r>
              <a:rPr lang="en-US" sz="3600" dirty="0" smtClean="0"/>
              <a:t>.</a:t>
            </a:r>
            <a:endParaRPr lang="en-US" sz="3600" dirty="0" smtClean="0"/>
          </a:p>
          <a:p>
            <a:r>
              <a:rPr lang="en-US" sz="3600" dirty="0" smtClean="0"/>
              <a:t>A </a:t>
            </a:r>
            <a:r>
              <a:rPr lang="en-US" sz="3600" dirty="0" smtClean="0"/>
              <a:t>mandate of this type would ‘single out</a:t>
            </a:r>
            <a:r>
              <a:rPr lang="en-US" sz="3600" dirty="0" smtClean="0"/>
              <a:t>’ </a:t>
            </a:r>
            <a:r>
              <a:rPr lang="en-US" sz="3600" smtClean="0"/>
              <a:t>certain professions</a:t>
            </a:r>
            <a:endParaRPr lang="en-US" sz="3600" dirty="0" smtClean="0"/>
          </a:p>
          <a:p>
            <a:pPr lvl="1"/>
            <a:r>
              <a:rPr lang="en-US" sz="3600" dirty="0" smtClean="0"/>
              <a:t>Causing likelihood to suffer</a:t>
            </a:r>
          </a:p>
          <a:p>
            <a:pPr>
              <a:buNone/>
            </a:pPr>
            <a:r>
              <a:rPr lang="en-US" sz="3600" dirty="0" smtClean="0"/>
              <a:t>	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Rebuttal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4000" dirty="0" smtClean="0"/>
              <a:t>The livelihood of your job as a physician should be based on the health of the patient and not on the money in your pocket.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Right to Keep Medical Records Private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/>
              <a:t>My argument</a:t>
            </a:r>
          </a:p>
          <a:p>
            <a:pPr lvl="1"/>
            <a:r>
              <a:rPr lang="en-US" sz="4000" dirty="0" smtClean="0"/>
              <a:t>Making medical records public will allow for biological discrimination.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Public medical records may help others</a:t>
            </a:r>
          </a:p>
          <a:p>
            <a:pPr lvl="1"/>
            <a:r>
              <a:rPr lang="en-US" sz="3600" dirty="0" smtClean="0"/>
              <a:t>If you know someone’s medical history, you may be able to help them in a medical emergency.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ustom 2">
      <a:dk1>
        <a:srgbClr val="FFFFFF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185</TotalTime>
  <Words>493</Words>
  <Application>Microsoft Office PowerPoint</Application>
  <PresentationFormat>On-screen Show (4:3)</PresentationFormat>
  <Paragraphs>89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Verve</vt:lpstr>
      <vt:lpstr>Teauna N. Harper’s Portfolio</vt:lpstr>
      <vt:lpstr>Research Paper Issue</vt:lpstr>
      <vt:lpstr>The Rights of a Patient</vt:lpstr>
      <vt:lpstr>The right to give or not give informed consent  </vt:lpstr>
      <vt:lpstr>My argument</vt:lpstr>
      <vt:lpstr>Counterarguments </vt:lpstr>
      <vt:lpstr>Rebuttal</vt:lpstr>
      <vt:lpstr>The Right to Keep Medical Records Private</vt:lpstr>
      <vt:lpstr>Counterarguments</vt:lpstr>
      <vt:lpstr>Rebuttal</vt:lpstr>
      <vt:lpstr>The right to refuse medical treatment </vt:lpstr>
      <vt:lpstr>Counterargument</vt:lpstr>
      <vt:lpstr>Rebuttal</vt:lpstr>
      <vt:lpstr>Picture Gallery</vt:lpstr>
      <vt:lpstr>Slide 15</vt:lpstr>
      <vt:lpstr>Slide 16</vt:lpstr>
      <vt:lpstr>Slide 17</vt:lpstr>
      <vt:lpstr>Conclusion</vt:lpstr>
      <vt:lpstr>Academic Resume</vt:lpstr>
      <vt:lpstr>Artifacts</vt:lpstr>
      <vt:lpstr>Works Cited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PROJECT PHASE III</dc:title>
  <dc:creator>RAC</dc:creator>
  <cp:lastModifiedBy>Your User Name</cp:lastModifiedBy>
  <cp:revision>26</cp:revision>
  <dcterms:created xsi:type="dcterms:W3CDTF">2012-01-05T00:57:19Z</dcterms:created>
  <dcterms:modified xsi:type="dcterms:W3CDTF">2012-02-18T21:23:06Z</dcterms:modified>
</cp:coreProperties>
</file>